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9" r:id="rId3"/>
    <p:sldId id="258" r:id="rId4"/>
    <p:sldId id="261" r:id="rId5"/>
    <p:sldId id="262" r:id="rId6"/>
    <p:sldId id="272" r:id="rId7"/>
    <p:sldId id="283" r:id="rId8"/>
    <p:sldId id="280" r:id="rId9"/>
    <p:sldId id="275" r:id="rId10"/>
    <p:sldId id="276" r:id="rId11"/>
    <p:sldId id="277" r:id="rId12"/>
    <p:sldId id="265" r:id="rId13"/>
    <p:sldId id="284" r:id="rId14"/>
    <p:sldId id="286" r:id="rId15"/>
    <p:sldId id="285" r:id="rId16"/>
    <p:sldId id="267" r:id="rId17"/>
    <p:sldId id="282" r:id="rId18"/>
    <p:sldId id="260" r:id="rId19"/>
    <p:sldId id="281" r:id="rId2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8"/>
    <p:restoredTop sz="92794"/>
  </p:normalViewPr>
  <p:slideViewPr>
    <p:cSldViewPr snapToGrid="0" snapToObjects="1">
      <p:cViewPr varScale="1">
        <p:scale>
          <a:sx n="180" d="100"/>
          <a:sy n="180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90C570-7E32-DA4C-8FC4-F02FD64008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056A9-B45C-384A-A7E3-FAC85298CA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B74AB-76C6-6A49-9953-9A580ABA194E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4D77E-A757-4342-88DD-DBB88CAB13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241F2-0754-A54F-B1D0-E54330E0C0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3426D-A870-6642-B1E1-CC760A27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78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5BBCC-0DE4-C049-904A-2B2039BCDF46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95C84-04F4-1146-A4E7-59230F555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18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DSE is diabetes</a:t>
            </a:r>
            <a:r>
              <a:rPr lang="en-US" baseline="0" dirty="0"/>
              <a:t> support and education</a:t>
            </a:r>
          </a:p>
          <a:p>
            <a:r>
              <a:rPr lang="en-US" baseline="0" dirty="0"/>
              <a:t>ILI is intensive lifestyle intervention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95C84-04F4-1146-A4E7-59230F5551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9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Vegetables</a:t>
            </a:r>
            <a:r>
              <a:rPr lang="en-US" baseline="0" dirty="0"/>
              <a:t> would suppress </a:t>
            </a:r>
            <a:r>
              <a:rPr lang="en-US" baseline="0" dirty="0" err="1"/>
              <a:t>ghrellin</a:t>
            </a:r>
            <a:r>
              <a:rPr lang="en-US" baseline="0" dirty="0"/>
              <a:t>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95C84-04F4-1146-A4E7-59230F5551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7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year</a:t>
            </a:r>
            <a:r>
              <a:rPr lang="en-US" baseline="0" dirty="0"/>
              <a:t> longitudinal study (12-17 years)</a:t>
            </a:r>
          </a:p>
          <a:p>
            <a:r>
              <a:rPr lang="en-US" baseline="0" dirty="0"/>
              <a:t>Also predicted disordered eating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95C84-04F4-1146-A4E7-59230F5551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4CAEF-9624-EB4B-9943-BB5A80AB0199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Dietary Interventions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Macronutrient Density and Feelings of Fullness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1690688"/>
            <a:ext cx="7406298" cy="4295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21538" y="6096000"/>
            <a:ext cx="460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would these diets </a:t>
            </a:r>
            <a:r>
              <a:rPr lang="en-US"/>
              <a:t>affect ghrelin signaling?</a:t>
            </a:r>
          </a:p>
        </p:txBody>
      </p:sp>
    </p:spTree>
    <p:extLst>
      <p:ext uri="{BB962C8B-B14F-4D97-AF65-F5344CB8AC3E}">
        <p14:creationId xmlns:p14="http://schemas.microsoft.com/office/powerpoint/2010/main" val="93841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Digestibility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74" y="1435490"/>
            <a:ext cx="5582149" cy="52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macromolecular composition matter?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419222"/>
            <a:ext cx="68167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6" y="3587747"/>
            <a:ext cx="106680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7019926" y="2825747"/>
            <a:ext cx="20390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rgbClr val="262626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262626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262626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Arial" charset="0"/>
              </a:rPr>
              <a:t>Carbohydrate/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Arial" charset="0"/>
              </a:rPr>
              <a:t>Protein/Fat (% energy)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943726" y="2444747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rgbClr val="262626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262626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262626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9pPr>
          </a:lstStyle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Diet Composition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013" y="5729285"/>
            <a:ext cx="8215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Sacks </a:t>
            </a:r>
            <a:r>
              <a:rPr lang="en-US" dirty="0">
                <a:effectLst/>
              </a:rPr>
              <a:t>FM, Bray GA, Carey VJ, Smith SR, Ryan DH, Anton SD, McManus K, Champagne CM, Bishop LM, </a:t>
            </a:r>
            <a:r>
              <a:rPr lang="en-US" dirty="0" err="1">
                <a:effectLst/>
              </a:rPr>
              <a:t>Laranjo</a:t>
            </a:r>
            <a:r>
              <a:rPr lang="en-US" dirty="0">
                <a:effectLst/>
              </a:rPr>
              <a:t> N, </a:t>
            </a:r>
            <a:r>
              <a:rPr lang="en-US" dirty="0" err="1">
                <a:effectLst/>
              </a:rPr>
              <a:t>Leboff</a:t>
            </a:r>
            <a:r>
              <a:rPr lang="en-US" dirty="0">
                <a:effectLst/>
              </a:rPr>
              <a:t> MS, Rood JC, de </a:t>
            </a:r>
            <a:r>
              <a:rPr lang="en-US" dirty="0" err="1">
                <a:effectLst/>
              </a:rPr>
              <a:t>Jonge</a:t>
            </a:r>
            <a:r>
              <a:rPr lang="en-US" dirty="0">
                <a:effectLst/>
              </a:rPr>
              <a:t> L, et al. Comparison of Weight-Loss Diets with Different Compositions of Fat, Protein, and Carbohydrates. N </a:t>
            </a:r>
            <a:r>
              <a:rPr lang="en-US" dirty="0" err="1">
                <a:effectLst/>
              </a:rPr>
              <a:t>Engl</a:t>
            </a:r>
            <a:r>
              <a:rPr lang="en-US" dirty="0">
                <a:effectLst/>
              </a:rPr>
              <a:t> J Med. 2009; 360: 859–73.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10.1056/NEJMoa0804748.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24926" y="2444747"/>
            <a:ext cx="3190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Calorie restriction is the key determinant of weight loss, </a:t>
            </a:r>
            <a:r>
              <a:rPr lang="en-US" sz="3200" b="1"/>
              <a:t>not composition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4222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C962-7770-C747-8FB2-408D74C1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USDA Food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E9D17-0EEB-0B44-99E4-696F0E36F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Follow a healthy eating pattern across the lifespan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Focus on variety, nutrient density and amount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Limit calories from added sugars and saturated fats and reduce sodium intake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Shift to healthier food and beverage choices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Support healthy eating patterns for al</a:t>
            </a:r>
          </a:p>
        </p:txBody>
      </p:sp>
    </p:spTree>
    <p:extLst>
      <p:ext uri="{BB962C8B-B14F-4D97-AF65-F5344CB8AC3E}">
        <p14:creationId xmlns:p14="http://schemas.microsoft.com/office/powerpoint/2010/main" val="3808816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0937BC-3110-C841-A42C-201D6D26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Diet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C5FDED-7679-9642-A727-70782A0F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388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Randomized or cohort based</a:t>
            </a:r>
          </a:p>
          <a:p>
            <a:r>
              <a:rPr lang="en-US" dirty="0"/>
              <a:t>Dietary guidance or controlled feeding?</a:t>
            </a:r>
          </a:p>
          <a:p>
            <a:pPr lvl="1"/>
            <a:r>
              <a:rPr lang="en-US" dirty="0"/>
              <a:t>Monitoring?</a:t>
            </a:r>
          </a:p>
          <a:p>
            <a:pPr lvl="1"/>
            <a:r>
              <a:rPr lang="en-US" dirty="0"/>
              <a:t>Restrictive or not?</a:t>
            </a:r>
          </a:p>
          <a:p>
            <a:r>
              <a:rPr lang="en-US" dirty="0"/>
              <a:t>Duration</a:t>
            </a:r>
          </a:p>
          <a:p>
            <a:r>
              <a:rPr lang="en-US" dirty="0"/>
              <a:t>Population (obese, diabetic?)</a:t>
            </a:r>
          </a:p>
          <a:p>
            <a:r>
              <a:rPr lang="en-US" dirty="0"/>
              <a:t>Endpoint (BMI or health)</a:t>
            </a:r>
          </a:p>
          <a:p>
            <a:r>
              <a:rPr lang="en-US" dirty="0"/>
              <a:t>Dropouts (included or not)</a:t>
            </a:r>
          </a:p>
          <a:p>
            <a:r>
              <a:rPr lang="en-US" dirty="0"/>
              <a:t>Other behaviors (activity, social support)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E25E0-2A78-4A46-B74D-DAC0A9DB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532" y="1541526"/>
            <a:ext cx="6939468" cy="3149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C5D08-3A6F-7442-B686-4D4DD954D938}"/>
              </a:ext>
            </a:extLst>
          </p:cNvPr>
          <p:cNvSpPr txBox="1"/>
          <p:nvPr/>
        </p:nvSpPr>
        <p:spPr>
          <a:xfrm>
            <a:off x="5330952" y="4892040"/>
            <a:ext cx="6539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Randomized Controlled Trial of BMI 28-40 adults without diabetes </a:t>
            </a:r>
          </a:p>
          <a:p>
            <a:r>
              <a:rPr lang="en-US" dirty="0"/>
              <a:t>Intervention 20g or less Fat/CHO for 8 weeks</a:t>
            </a:r>
          </a:p>
          <a:p>
            <a:r>
              <a:rPr lang="en-US" dirty="0"/>
              <a:t>After that increase by 5-15g/d until what they felt was sustainable</a:t>
            </a:r>
          </a:p>
          <a:p>
            <a:r>
              <a:rPr lang="en-US" dirty="0"/>
              <a:t>Stay at that level for duration</a:t>
            </a:r>
          </a:p>
          <a:p>
            <a:r>
              <a:rPr lang="en-US" dirty="0"/>
              <a:t>Encouraged healthy eating and physical activity for both groups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EC697-A000-7D49-B876-79B4E8B279B5}"/>
              </a:ext>
            </a:extLst>
          </p:cNvPr>
          <p:cNvSpPr txBox="1"/>
          <p:nvPr/>
        </p:nvSpPr>
        <p:spPr>
          <a:xfrm>
            <a:off x="9325403" y="1256276"/>
            <a:ext cx="16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Did this work? </a:t>
            </a:r>
          </a:p>
        </p:txBody>
      </p:sp>
    </p:spTree>
    <p:extLst>
      <p:ext uri="{BB962C8B-B14F-4D97-AF65-F5344CB8AC3E}">
        <p14:creationId xmlns:p14="http://schemas.microsoft.com/office/powerpoint/2010/main" val="7368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8552-4B87-BB44-9AAF-2A770835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RCT of USDA Food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6591B-8127-7C48-A683-AF589DBEA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4464" cy="4351338"/>
          </a:xfrm>
        </p:spPr>
        <p:txBody>
          <a:bodyPr/>
          <a:lstStyle/>
          <a:p>
            <a:r>
              <a:rPr lang="en-US" b="1" u="sng" dirty="0"/>
              <a:t>Controlled feeding </a:t>
            </a:r>
            <a:r>
              <a:rPr lang="en-US" dirty="0"/>
              <a:t>study of Dietary Guidelines vs Typical American Diet</a:t>
            </a:r>
          </a:p>
          <a:p>
            <a:pPr lvl="1"/>
            <a:r>
              <a:rPr lang="en-US" dirty="0"/>
              <a:t>What does this mean?</a:t>
            </a:r>
          </a:p>
          <a:p>
            <a:r>
              <a:rPr lang="en-US" dirty="0"/>
              <a:t>Calories to maintain body weight</a:t>
            </a:r>
          </a:p>
          <a:p>
            <a:r>
              <a:rPr lang="en-US" dirty="0"/>
              <a:t>Provided food, but did not observe</a:t>
            </a:r>
          </a:p>
          <a:p>
            <a:r>
              <a:rPr lang="en-US" dirty="0"/>
              <a:t>Why might these be the same?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46C3D-0DF2-2648-A00E-2116A737E1AF}"/>
              </a:ext>
            </a:extLst>
          </p:cNvPr>
          <p:cNvSpPr txBox="1"/>
          <p:nvPr/>
        </p:nvSpPr>
        <p:spPr>
          <a:xfrm>
            <a:off x="5879592" y="5760720"/>
            <a:ext cx="631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Krishnan, S. </a:t>
            </a:r>
            <a:r>
              <a:rPr lang="en-US" i="1" dirty="0"/>
              <a:t>et al.</a:t>
            </a:r>
            <a:r>
              <a:rPr lang="en-US" dirty="0"/>
              <a:t> A randomized controlled-feeding trial based on the Dietary Guidelines for Americans on cardiometabolic health indexes. </a:t>
            </a:r>
            <a:r>
              <a:rPr lang="en-US" i="1" dirty="0"/>
              <a:t>Am. J. </a:t>
            </a:r>
            <a:r>
              <a:rPr lang="en-US" i="1" dirty="0" err="1"/>
              <a:t>Clin</a:t>
            </a:r>
            <a:r>
              <a:rPr lang="en-US" i="1" dirty="0"/>
              <a:t>. </a:t>
            </a:r>
            <a:r>
              <a:rPr lang="en-US" i="1" dirty="0" err="1"/>
              <a:t>Nutr</a:t>
            </a:r>
            <a:r>
              <a:rPr lang="en-US" i="1" dirty="0"/>
              <a:t>.</a:t>
            </a:r>
            <a:r>
              <a:rPr lang="en-US" dirty="0"/>
              <a:t> </a:t>
            </a:r>
            <a:r>
              <a:rPr lang="en-US" b="1" dirty="0"/>
              <a:t>108,</a:t>
            </a:r>
            <a:r>
              <a:rPr lang="en-US" dirty="0"/>
              <a:t> 266–278 (2018).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C537A-F1FE-A349-89CD-B82141D6B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1914652"/>
            <a:ext cx="6527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01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Considerations of Diet Effectiveness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are calories reduced, or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this diet affect other essential nutrients?  Is this accounted for?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chances of the individual staying on this program?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the diet associated with other lifestyle changes (</a:t>
            </a:r>
            <a:r>
              <a:rPr lang="en-US" i="1" dirty="0"/>
              <a:t>i.e.</a:t>
            </a:r>
            <a:r>
              <a:rPr lang="en-US" dirty="0"/>
              <a:t> increased physical activity, social support)</a:t>
            </a:r>
          </a:p>
        </p:txBody>
      </p:sp>
    </p:spTree>
    <p:extLst>
      <p:ext uri="{BB962C8B-B14F-4D97-AF65-F5344CB8AC3E}">
        <p14:creationId xmlns:p14="http://schemas.microsoft.com/office/powerpoint/2010/main" val="1907901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Diet Related Behaviors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Dieting and Weight Trajectory in Boys and Girls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97" y="1250283"/>
            <a:ext cx="5600700" cy="438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863" y="5715000"/>
            <a:ext cx="1002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Neumark-Sztainer</a:t>
            </a:r>
            <a:r>
              <a:rPr lang="en-US" dirty="0">
                <a:effectLst/>
              </a:rPr>
              <a:t> D, Wall M, </a:t>
            </a:r>
            <a:r>
              <a:rPr lang="en-US" dirty="0" err="1">
                <a:effectLst/>
              </a:rPr>
              <a:t>Guo</a:t>
            </a:r>
            <a:r>
              <a:rPr lang="en-US" dirty="0">
                <a:effectLst/>
              </a:rPr>
              <a:t> J, Story M, Haines J, Eisenberg M. Obesity, disordered eating, and eating disorders in a longitudinal study of adolescents: How do dieters fare 5 years later? J Am Diet Assoc. 2006; 106: 559–68.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10.1016/j.jada.2006.01.003.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78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Evaluate the effectiveness of decreasing energy intake or increasing energy expenditure with respect to weight loss.</a:t>
            </a:r>
          </a:p>
          <a:p>
            <a:r>
              <a:rPr lang="en-US" dirty="0"/>
              <a:t>Explain some of the factors that predict successful long term weight loss during an intensive lifestyle intervention.</a:t>
            </a:r>
          </a:p>
          <a:p>
            <a:r>
              <a:rPr lang="en-US" dirty="0"/>
              <a:t>Explain the long term trends in body weight between dieters and non-dieting adolescents.</a:t>
            </a:r>
          </a:p>
          <a:p>
            <a:r>
              <a:rPr lang="en-US" dirty="0"/>
              <a:t>Evaluate the difference between different macromolecules and food types as it relates to diets.</a:t>
            </a:r>
          </a:p>
          <a:p>
            <a:r>
              <a:rPr lang="en-US" dirty="0"/>
              <a:t>Consider the evidence from randomized controlled trials on low-carbohydrate versus low-fat diets.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Evaluate the effectiveness of decreasing energy intake or increasing energy expenditure with respect to weight loss.</a:t>
            </a:r>
          </a:p>
          <a:p>
            <a:r>
              <a:rPr lang="en-US" dirty="0"/>
              <a:t>Explain some of the factors that predict successful long term weight loss during an intensive lifestyle intervention.</a:t>
            </a:r>
          </a:p>
          <a:p>
            <a:r>
              <a:rPr lang="en-US" dirty="0"/>
              <a:t>Explain the long term trends in body weight between dieters and non-dieting adolescents.</a:t>
            </a:r>
          </a:p>
          <a:p>
            <a:r>
              <a:rPr lang="en-US" dirty="0"/>
              <a:t>Evaluate the difference between different macromolecules and food types as it relates to diets.</a:t>
            </a:r>
          </a:p>
          <a:p>
            <a:r>
              <a:rPr lang="en-US" dirty="0"/>
              <a:t>Consider the evidence from randomized controlled trials on low-carbohydrate versus low-fat diets.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of Weight Loss Diets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Reduced Energy Intake</a:t>
            </a:r>
          </a:p>
          <a:p>
            <a:pPr lvl="1"/>
            <a:r>
              <a:rPr lang="en-US" dirty="0"/>
              <a:t>Less Calories</a:t>
            </a:r>
          </a:p>
          <a:p>
            <a:pPr lvl="1"/>
            <a:r>
              <a:rPr lang="en-US" dirty="0"/>
              <a:t>Feelings of Fullness</a:t>
            </a:r>
          </a:p>
          <a:p>
            <a:r>
              <a:rPr lang="en-US" dirty="0"/>
              <a:t>Increased Energy Expenditure</a:t>
            </a:r>
          </a:p>
          <a:p>
            <a:pPr lvl="1"/>
            <a:r>
              <a:rPr lang="en-US" dirty="0"/>
              <a:t>Increased Thermogenesis </a:t>
            </a:r>
            <a:r>
              <a:rPr lang="mr-IN" dirty="0"/>
              <a:t>–</a:t>
            </a:r>
            <a:r>
              <a:rPr lang="en-US" dirty="0"/>
              <a:t> Dubious evidence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Adherence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16" y="2505075"/>
            <a:ext cx="5345155" cy="3111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57011" y="5727998"/>
            <a:ext cx="7327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Alhassan</a:t>
            </a:r>
            <a:r>
              <a:rPr lang="en-US" dirty="0">
                <a:effectLst/>
              </a:rPr>
              <a:t> S, Kim S, </a:t>
            </a:r>
            <a:r>
              <a:rPr lang="en-US" dirty="0" err="1">
                <a:effectLst/>
              </a:rPr>
              <a:t>Bersamin</a:t>
            </a:r>
            <a:r>
              <a:rPr lang="en-US" dirty="0">
                <a:effectLst/>
              </a:rPr>
              <a:t> A, King AC, Gardner CD. Dietary adherence and weight loss success among overweight women: Results from the A to Z weight loss study. </a:t>
            </a:r>
            <a:r>
              <a:rPr lang="en-US" dirty="0" err="1">
                <a:effectLst/>
              </a:rPr>
              <a:t>Int</a:t>
            </a:r>
            <a:r>
              <a:rPr lang="en-US" dirty="0">
                <a:effectLst/>
              </a:rPr>
              <a:t> J </a:t>
            </a:r>
            <a:r>
              <a:rPr lang="en-US" dirty="0" err="1">
                <a:effectLst/>
              </a:rPr>
              <a:t>Obes</a:t>
            </a:r>
            <a:r>
              <a:rPr lang="en-US" dirty="0">
                <a:effectLst/>
              </a:rPr>
              <a:t>. 2008; 32: 985–91.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10.1038/ijo.2008.8.</a:t>
            </a:r>
          </a:p>
        </p:txBody>
      </p:sp>
    </p:spTree>
    <p:extLst>
      <p:ext uri="{BB962C8B-B14F-4D97-AF65-F5344CB8AC3E}">
        <p14:creationId xmlns:p14="http://schemas.microsoft.com/office/powerpoint/2010/main" val="21213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that Predict Successful Weight Loss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3" y="1690688"/>
            <a:ext cx="4844678" cy="30858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9382" y="3233612"/>
            <a:ext cx="30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Intensive Lifestyle Intervention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8011" y="1506022"/>
            <a:ext cx="23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Support and Education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28" y="1818581"/>
            <a:ext cx="4203032" cy="2613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028" y="4298982"/>
            <a:ext cx="4354094" cy="2524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97563" y="1439447"/>
            <a:ext cx="545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Weight Loss Is Predictive </a:t>
            </a:r>
            <a:r>
              <a:rPr lang="en-US"/>
              <a:t>of Sustained Weight Loss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4776537"/>
            <a:ext cx="4549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The Look AHEAD Research Group. Eight-year weight losses with an intensive lifestyle intervention: The look AHEAD study. Obesity. 2014; 22: 5–13.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10.1002/oby.20662.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722338" y="3160924"/>
            <a:ext cx="594722" cy="731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319395" y="333996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734351" y="5483310"/>
            <a:ext cx="594722" cy="918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317060" y="575779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65</a:t>
            </a:r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9506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3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377157"/>
            <a:ext cx="10844463" cy="1325563"/>
          </a:xfrm>
        </p:spPr>
        <p:txBody>
          <a:bodyPr/>
          <a:lstStyle/>
          <a:p>
            <a:r>
              <a:rPr lang="en-US" dirty="0"/>
              <a:t>Traits of Individuals </a:t>
            </a:r>
            <a:r>
              <a:rPr lang="en-US"/>
              <a:t>with Sustained Weight Loss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909" y="1597526"/>
            <a:ext cx="4089400" cy="284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0909" y="4596064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quartile of physical activity had a 9.4 fold greater chance of meeting weight loss goal compared to lowest quartile (lost 10% of weight)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7" y="2090821"/>
            <a:ext cx="5219975" cy="3118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387" y="1527438"/>
            <a:ext cx="475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Effect of Gender, Moderate Effect of Ethnicity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5002" y="5403725"/>
            <a:ext cx="6341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Wadden</a:t>
            </a:r>
            <a:r>
              <a:rPr lang="en-US" dirty="0">
                <a:effectLst/>
              </a:rPr>
              <a:t> TA, West DS, </a:t>
            </a:r>
            <a:r>
              <a:rPr lang="en-US" dirty="0" err="1">
                <a:effectLst/>
              </a:rPr>
              <a:t>Neiberg</a:t>
            </a:r>
            <a:r>
              <a:rPr lang="en-US" dirty="0">
                <a:effectLst/>
              </a:rPr>
              <a:t> RH, Wing RR, Ryan DH, Johnson KC, </a:t>
            </a:r>
            <a:r>
              <a:rPr lang="en-US" dirty="0" err="1">
                <a:effectLst/>
              </a:rPr>
              <a:t>Foreyt</a:t>
            </a:r>
            <a:r>
              <a:rPr lang="en-US" dirty="0">
                <a:effectLst/>
              </a:rPr>
              <a:t> JP, Hill JO, </a:t>
            </a:r>
            <a:r>
              <a:rPr lang="en-US" dirty="0" err="1">
                <a:effectLst/>
              </a:rPr>
              <a:t>Trence</a:t>
            </a:r>
            <a:r>
              <a:rPr lang="en-US" dirty="0">
                <a:effectLst/>
              </a:rPr>
              <a:t> DL, </a:t>
            </a:r>
            <a:r>
              <a:rPr lang="en-US" dirty="0" err="1">
                <a:effectLst/>
              </a:rPr>
              <a:t>Vitolins</a:t>
            </a:r>
            <a:r>
              <a:rPr lang="en-US" dirty="0">
                <a:effectLst/>
              </a:rPr>
              <a:t> MZ. One-year weight losses in the look AHEAD study: Factors associated with success. Obesity. 2009; 17: 713–22.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10.1038/oby.2008.637.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 versus Exercise in Weight Maintenance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" y="1759927"/>
            <a:ext cx="5122425" cy="335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1302"/>
            <a:ext cx="5308600" cy="421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125" y="5207471"/>
            <a:ext cx="5775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Kerns JC, </a:t>
            </a:r>
            <a:r>
              <a:rPr lang="en-US" dirty="0" err="1"/>
              <a:t>Guo</a:t>
            </a:r>
            <a:r>
              <a:rPr lang="en-US" dirty="0"/>
              <a:t> J, Fothergill E, Howard L, Knuth ND, </a:t>
            </a:r>
            <a:r>
              <a:rPr lang="en-US" dirty="0" err="1"/>
              <a:t>Brychta</a:t>
            </a:r>
            <a:r>
              <a:rPr lang="en-US" dirty="0"/>
              <a:t> R, Chen KY, </a:t>
            </a:r>
            <a:r>
              <a:rPr lang="en-US" dirty="0" err="1"/>
              <a:t>Skarulis</a:t>
            </a:r>
            <a:r>
              <a:rPr lang="en-US" dirty="0"/>
              <a:t> MC, Walter PJ, Hall KD. Increased Physical Activity Associated with Less Weight Regain Six Years After “The Biggest Loser” Competition. Obesity. 2017; 25: 1838–43. </a:t>
            </a:r>
            <a:r>
              <a:rPr lang="en-US" dirty="0" err="1"/>
              <a:t>doi</a:t>
            </a:r>
            <a:r>
              <a:rPr lang="en-US" dirty="0"/>
              <a:t>: 10.1002/oby.21986.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41292" y="5447323"/>
            <a:ext cx="6080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Jakicic</a:t>
            </a:r>
            <a:r>
              <a:rPr lang="en-US" dirty="0"/>
              <a:t> JM, Marcus BH, Lang W, Janney C, CL O, MD C, LR C, MA M, CJ T, KM F, P P, TD G, GA B, et al. Effect of Exercise on 24-Month Weight Loss Maintenance in Overweight Women. Arch Intern Med. 2008; 168: 1550. </a:t>
            </a:r>
            <a:r>
              <a:rPr lang="en-US" dirty="0" err="1"/>
              <a:t>doi</a:t>
            </a:r>
            <a:r>
              <a:rPr lang="en-US" dirty="0"/>
              <a:t>: 10.1001/archinte.168.14.1550.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08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FDC61-7891-C447-BAA4-937A013E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you think activity, but not dietary restraint is the most helpful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9CA7B4-B36D-014F-9071-C18D48608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11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Principles of Weight Loss Diets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8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52888" cy="4351338"/>
          </a:xfrm>
        </p:spPr>
        <p:txBody>
          <a:bodyPr/>
          <a:lstStyle/>
          <a:p>
            <a:r>
              <a:rPr lang="en-US" dirty="0"/>
              <a:t>Need to ingest things our bodies cannot make</a:t>
            </a:r>
          </a:p>
          <a:p>
            <a:pPr lvl="1"/>
            <a:r>
              <a:rPr lang="en-US" dirty="0"/>
              <a:t>Essential Amino Acids (10/20 are essential)</a:t>
            </a:r>
          </a:p>
          <a:p>
            <a:pPr lvl="1"/>
            <a:r>
              <a:rPr lang="en-US" dirty="0"/>
              <a:t>Minerals</a:t>
            </a:r>
          </a:p>
          <a:p>
            <a:pPr lvl="1"/>
            <a:r>
              <a:rPr lang="en-US" dirty="0"/>
              <a:t>Vitamins</a:t>
            </a:r>
          </a:p>
          <a:p>
            <a:pPr lvl="1"/>
            <a:r>
              <a:rPr lang="en-US" dirty="0"/>
              <a:t>Essential Fats (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fatty acids)</a:t>
            </a:r>
          </a:p>
          <a:p>
            <a:r>
              <a:rPr lang="en-US" dirty="0"/>
              <a:t>Need fuel </a:t>
            </a:r>
          </a:p>
          <a:p>
            <a:pPr lvl="1"/>
            <a:r>
              <a:rPr lang="en-US" dirty="0"/>
              <a:t>Macronutrients like Carbohydrates, Proteins and Fat</a:t>
            </a:r>
          </a:p>
          <a:p>
            <a:r>
              <a:rPr lang="en-US" dirty="0"/>
              <a:t>Reduce stress, enhance mood</a:t>
            </a:r>
          </a:p>
        </p:txBody>
      </p:sp>
    </p:spTree>
    <p:extLst>
      <p:ext uri="{BB962C8B-B14F-4D97-AF65-F5344CB8AC3E}">
        <p14:creationId xmlns:p14="http://schemas.microsoft.com/office/powerpoint/2010/main" val="72904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1109</Words>
  <Application>Microsoft Macintosh PowerPoint</Application>
  <PresentationFormat>Widescreen</PresentationFormat>
  <Paragraphs>101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Mangal</vt:lpstr>
      <vt:lpstr>Symbol</vt:lpstr>
      <vt:lpstr>Office Theme</vt:lpstr>
      <vt:lpstr>Dietary Interventions</vt:lpstr>
      <vt:lpstr>Learning Objectives</vt:lpstr>
      <vt:lpstr>General Principles of Weight Loss Diets</vt:lpstr>
      <vt:lpstr>Factors that Predict Successful Weight Loss</vt:lpstr>
      <vt:lpstr>Traits of Individuals with Sustained Weight Loss</vt:lpstr>
      <vt:lpstr>Diet versus Exercise in Weight Maintenance</vt:lpstr>
      <vt:lpstr>Why do you think activity, but not dietary restraint is the most helpful</vt:lpstr>
      <vt:lpstr>General Principles of Weight Loss Diets</vt:lpstr>
      <vt:lpstr>Why do we eat?</vt:lpstr>
      <vt:lpstr>Macronutrient Density and Feelings of Fullness</vt:lpstr>
      <vt:lpstr>Digestibility Examples</vt:lpstr>
      <vt:lpstr>Does macromolecular composition matter?</vt:lpstr>
      <vt:lpstr>Current USDA Food Guidance</vt:lpstr>
      <vt:lpstr>Evaluating a Diet Study</vt:lpstr>
      <vt:lpstr>RCT of USDA Food Guidelines</vt:lpstr>
      <vt:lpstr>General Considerations of Diet Effectiveness</vt:lpstr>
      <vt:lpstr>Diet Related Behaviors</vt:lpstr>
      <vt:lpstr>Dieting and Weight Trajectory in Boys and Girls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38</cp:revision>
  <cp:lastPrinted>2018-11-13T16:53:39Z</cp:lastPrinted>
  <dcterms:created xsi:type="dcterms:W3CDTF">2017-11-25T12:25:42Z</dcterms:created>
  <dcterms:modified xsi:type="dcterms:W3CDTF">2018-11-13T17:13:53Z</dcterms:modified>
</cp:coreProperties>
</file>